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38882-353C-4E77-8FBF-32F887E294D7}" type="datetimeFigureOut"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4A4AD-ED81-498A-837E-03E402BCF7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82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Open by framing the project as a practical IPE activity designed to make nutrition counseling actionable through motivational interviewing and team-based patient interaction.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Use this as a backup or discussion slide if the audience asks to see the original poster layout. [Sources]
- Original poster image rendered from BUCOM IAMSE 2026 poster .pptx.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Use this slide to establish the purpose of the activity and connect it to interprofessional education, behavior change, and food-as-medicine counseling.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Emphasize that students were prepared before the simulation through readings, videos, nutrition content, motivational interviewing basics, and SBAR practice.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Walk the audience through the sequence: history and vitals, SBAR, brief team planning, joint counseling, and debrief.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Describe how each case was designed to require motivational interviewing rather than a simple information-delivery approach.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Connect the Transtheoretical Model and motivational interviewing techniques to the patient cases.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Use a few selected student comments to illustrate collaboration, team communication, and practical application of motivational interviewing and nutrition counseling.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Summarize the reported response: satisfaction, realism, value of MI/nutrition practice, and confidence in communication.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Close with the educational significance and planned refinements. Emphasize that the activity provided practice in shared patient counseling and reflection.
[Sources]
- Content adapted from the user-provided poster file: BUCOM IAMSE 2026 poster 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HSU_BLUE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6643116"/>
            <a:ext cx="74980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Baptist Health Sciences University | IAMSE 2026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3B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3B64"/>
          </a:solidFill>
          <a:ln w="12700">
            <a:solidFill>
              <a:srgbClr val="073B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55473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Making Food as Medicine Actionable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Through Motivational Interviewing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76072" y="1828800"/>
            <a:ext cx="5436539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DDEEFF"/>
                </a:solidFill>
              </a:rPr>
              <a:t>Interprofessional education event integrating osteopathic medical and senior nursing students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76072" y="2377440"/>
            <a:ext cx="4297853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Elizabeth Browning, DO; Angel Boling, PhD, RN; Cathy Stepter, DNP, RN; Jason Salmon, MD; Tyler Roche, PhD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76072" y="2907792"/>
            <a:ext cx="6172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BFD7EF"/>
                </a:solidFill>
              </a:rPr>
              <a:t>Baptist Health Sciences University | College of Osteopathic Medicine &amp; College of Nursing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6349042" y="594360"/>
            <a:ext cx="5218118" cy="534924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5240">
            <a:solidFill>
              <a:srgbClr val="DCEBFA"/>
            </a:solidFill>
            <a:prstDash val="solid"/>
          </a:ln>
          <a:effectLst>
            <a:outerShdw blurRad="25400" dist="1524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0" y="6172200"/>
            <a:ext cx="12191695" cy="68580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94360" y="6382512"/>
            <a:ext cx="6583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Poster-to-presentation conversion for IAMSE 2026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4774F2-BD5F-F4E0-3A20-99019D719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993" y="1495562"/>
            <a:ext cx="4878216" cy="36572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84048"/>
            <a:ext cx="91440" cy="502920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10896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References and Poster Source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832104"/>
            <a:ext cx="10332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52616B"/>
                </a:solidFill>
              </a:rPr>
              <a:t>Reference list transcribed from the original poster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85800" y="1234440"/>
            <a:ext cx="48463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73B64"/>
                </a:solidFill>
              </a:rPr>
              <a:t>References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1737360"/>
            <a:ext cx="5394960" cy="1554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01820"/>
                </a:solidFill>
              </a:rPr>
              <a:t>• Loukas, M., Burns, D. Essential Ultrasound Anatomy. Wolters Kluwer Health. 2020.
• Thomas C, Nguyen P. “Sed Quia Non Numquam Eius Modi Tempora Incidunt Ulla Labore.” Healthcare Dynamics &amp; Advances. 2022;15(9):58-73.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731520" y="3840480"/>
            <a:ext cx="5394960" cy="1097280"/>
          </a:xfrm>
          <a:prstGeom prst="roundRect">
            <a:avLst>
              <a:gd name="adj" fmla="val 10000"/>
            </a:avLst>
          </a:prstGeom>
          <a:solidFill>
            <a:srgbClr val="FFF7E5"/>
          </a:solidFill>
          <a:ln w="12700">
            <a:solidFill>
              <a:srgbClr val="F7D2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60120" y="4133088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73B64"/>
                </a:solidFill>
              </a:rPr>
              <a:t>Note: This slide preserves the references as they appeared on the poster. Please verify final citation accuracy before conference submission.</a:t>
            </a:r>
            <a:endParaRPr lang="en-US" sz="1220" dirty="0"/>
          </a:p>
        </p:txBody>
      </p:sp>
      <p:sp>
        <p:nvSpPr>
          <p:cNvPr id="9" name="Shape 7"/>
          <p:cNvSpPr/>
          <p:nvPr/>
        </p:nvSpPr>
        <p:spPr>
          <a:xfrm>
            <a:off x="6537960" y="1143000"/>
            <a:ext cx="4709160" cy="4434840"/>
          </a:xfrm>
          <a:prstGeom prst="roundRect">
            <a:avLst>
              <a:gd name="adj" fmla="val 2474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762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537BC6-A8FF-BF02-D378-E1CFA5AAC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863" y="1816660"/>
            <a:ext cx="4414393" cy="33095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84048"/>
            <a:ext cx="91440" cy="502920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10896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Event?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832104"/>
            <a:ext cx="10332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52616B"/>
                </a:solidFill>
              </a:rPr>
              <a:t>A focused IPE activity for early team-based counseling practice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640080" y="1417320"/>
            <a:ext cx="3383280" cy="425196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40080" y="1417320"/>
            <a:ext cx="109728" cy="425196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1581912"/>
            <a:ext cx="2999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73B64"/>
                </a:solidFill>
              </a:rPr>
              <a:t>Educational Need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68680" y="1947672"/>
            <a:ext cx="2999232" cy="3593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First-year osteopathic medical students and senior nursing students need early, realistic practice in team communication and shared patient counseling.</a:t>
            </a:r>
            <a:endParaRPr lang="en-US" sz="1120" dirty="0"/>
          </a:p>
        </p:txBody>
      </p:sp>
      <p:sp>
        <p:nvSpPr>
          <p:cNvPr id="9" name="Shape 7"/>
          <p:cNvSpPr/>
          <p:nvPr/>
        </p:nvSpPr>
        <p:spPr>
          <a:xfrm>
            <a:off x="4389120" y="1417320"/>
            <a:ext cx="3383280" cy="425196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89120" y="1417320"/>
            <a:ext cx="109728" cy="4251960"/>
          </a:xfrm>
          <a:prstGeom prst="rect">
            <a:avLst/>
          </a:prstGeom>
          <a:solidFill>
            <a:srgbClr val="1AA6B7"/>
          </a:solidFill>
          <a:ln w="12700">
            <a:solidFill>
              <a:srgbClr val="1AA6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17720" y="1581912"/>
            <a:ext cx="2999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73B64"/>
                </a:solidFill>
              </a:rPr>
              <a:t>Primary Goal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17720" y="1947672"/>
            <a:ext cx="2999232" cy="3593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Apply the Transtheoretical Model of Change and motivational interviewing techniques during simulated patient encounters.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8138160" y="1417320"/>
            <a:ext cx="3383280" cy="425196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138160" y="1417320"/>
            <a:ext cx="109728" cy="4251960"/>
          </a:xfrm>
          <a:prstGeom prst="rect">
            <a:avLst/>
          </a:prstGeom>
          <a:solidFill>
            <a:srgbClr val="4C9A2A"/>
          </a:solidFill>
          <a:ln w="12700">
            <a:solidFill>
              <a:srgbClr val="4C9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366760" y="1581912"/>
            <a:ext cx="2999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73B64"/>
                </a:solidFill>
              </a:rPr>
              <a:t>Secondary Goal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66760" y="1947672"/>
            <a:ext cx="2999232" cy="3593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Reinforce nutrition counseling related to DASH and Mediterranean diets for patients with prediabetes or borderline hypertension.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84048"/>
            <a:ext cx="91440" cy="502920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10896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Student Preparation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832104"/>
            <a:ext cx="10332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52616B"/>
                </a:solidFill>
              </a:rPr>
              <a:t>Pre-work aligned team communication, motivational interviewing, and nutrition counseling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640080" y="1234440"/>
            <a:ext cx="1965960" cy="320040"/>
          </a:xfrm>
          <a:prstGeom prst="roundRect">
            <a:avLst>
              <a:gd name="adj" fmla="val 22857"/>
            </a:avLst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  <a:effectLst>
            <a:outerShdw blurRad="12700" dist="635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49808" y="1307592"/>
            <a:ext cx="174650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Preparatory learning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31520" y="1783080"/>
            <a:ext cx="4937760" cy="3200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Readings and video modules on motivational interviewing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Interprofessional communication and SBAR handoff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dietary recommendations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Nutrition preparation with registered dieticians</a:t>
            </a:r>
            <a:endParaRPr lang="en-US" sz="1600" dirty="0"/>
          </a:p>
        </p:txBody>
      </p:sp>
      <p:pic>
        <p:nvPicPr>
          <p:cNvPr id="9" name="Image 1" descr="/mnt/data/poster_work/unzipped/ppt/media/imag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3985" y="1298817"/>
            <a:ext cx="1828800" cy="1507626"/>
          </a:xfrm>
          <a:prstGeom prst="rect">
            <a:avLst/>
          </a:prstGeom>
        </p:spPr>
      </p:pic>
      <p:pic>
        <p:nvPicPr>
          <p:cNvPr id="10" name="Image 2" descr="/mnt/data/poster_work/unzipped/ppt/media/image1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545" y="3172968"/>
            <a:ext cx="3774148" cy="2240280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731520" y="5257800"/>
            <a:ext cx="5349240" cy="658368"/>
          </a:xfrm>
          <a:prstGeom prst="roundRect">
            <a:avLst>
              <a:gd name="adj" fmla="val 16667"/>
            </a:avLst>
          </a:prstGeom>
          <a:solidFill>
            <a:srgbClr val="EAF3FB"/>
          </a:solidFill>
          <a:ln w="12700">
            <a:solidFill>
              <a:srgbClr val="C9DF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7"/>
          <p:cNvSpPr/>
          <p:nvPr/>
        </p:nvSpPr>
        <p:spPr>
          <a:xfrm>
            <a:off x="914400" y="5413248"/>
            <a:ext cx="4983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73B64"/>
                </a:solidFill>
              </a:rPr>
              <a:t>Preparation emphasized practical skills students would immediately apply in the encounter.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BCD8108-EEB1-1DC1-581A-79D34F79F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4275" y="11425913"/>
            <a:ext cx="7134492" cy="4271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FF99BF-BA30-6175-E7ED-428AD293C0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0504" y="1307592"/>
            <a:ext cx="2447680" cy="14665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84048"/>
            <a:ext cx="91440" cy="502920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85216" y="284711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Simulation Design and Flow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832104"/>
            <a:ext cx="10332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52616B"/>
                </a:solidFill>
              </a:rPr>
              <a:t>The encounter mirrored a realistic handoff and collaborative counseling sequence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640080" y="1481328"/>
            <a:ext cx="1874520" cy="1325880"/>
          </a:xfrm>
          <a:prstGeom prst="roundRect">
            <a:avLst>
              <a:gd name="adj" fmla="val 9655"/>
            </a:avLst>
          </a:prstGeom>
          <a:solidFill>
            <a:srgbClr val="FFFFFF"/>
          </a:solidFill>
          <a:ln w="12700">
            <a:solidFill>
              <a:srgbClr val="C6DFF4"/>
            </a:solidFill>
            <a:prstDash val="solid"/>
          </a:ln>
          <a:effectLst>
            <a:outerShdw blurRad="12700" dist="381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298448" y="1124712"/>
            <a:ext cx="530352" cy="530352"/>
          </a:xfrm>
          <a:prstGeom prst="ellipse">
            <a:avLst/>
          </a:prstGeom>
          <a:solidFill>
            <a:srgbClr val="005EB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453896" y="1271016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1691640"/>
            <a:ext cx="1600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73B64"/>
                </a:solidFill>
              </a:rPr>
              <a:t>Nursing student enters first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04672" y="2176272"/>
            <a:ext cx="153619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60" dirty="0">
                <a:solidFill>
                  <a:srgbClr val="52616B"/>
                </a:solidFill>
              </a:rPr>
              <a:t>Gathers a brief history and vitals</a:t>
            </a:r>
            <a:endParaRPr lang="en-US" sz="860" dirty="0"/>
          </a:p>
        </p:txBody>
      </p:sp>
      <p:sp>
        <p:nvSpPr>
          <p:cNvPr id="10" name="Shape 8"/>
          <p:cNvSpPr/>
          <p:nvPr/>
        </p:nvSpPr>
        <p:spPr>
          <a:xfrm>
            <a:off x="2523744" y="1883664"/>
            <a:ext cx="338328" cy="237744"/>
          </a:xfrm>
          <a:prstGeom prst="rightArrow">
            <a:avLst/>
          </a:prstGeom>
          <a:solidFill>
            <a:srgbClr val="A8C6DD"/>
          </a:solidFill>
          <a:ln w="12700">
            <a:solidFill>
              <a:srgbClr val="A8C6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926080" y="1481328"/>
            <a:ext cx="1874520" cy="1325880"/>
          </a:xfrm>
          <a:prstGeom prst="roundRect">
            <a:avLst>
              <a:gd name="adj" fmla="val 9655"/>
            </a:avLst>
          </a:prstGeom>
          <a:solidFill>
            <a:srgbClr val="F1F8FE"/>
          </a:solidFill>
          <a:ln w="12700">
            <a:solidFill>
              <a:srgbClr val="C6DFF4"/>
            </a:solidFill>
            <a:prstDash val="solid"/>
          </a:ln>
          <a:effectLst>
            <a:outerShdw blurRad="12700" dist="381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584448" y="1124712"/>
            <a:ext cx="530352" cy="530352"/>
          </a:xfrm>
          <a:prstGeom prst="ellipse">
            <a:avLst/>
          </a:prstGeom>
          <a:solidFill>
            <a:srgbClr val="1AA6B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739896" y="1271016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063240" y="1691640"/>
            <a:ext cx="1600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73B64"/>
                </a:solidFill>
              </a:rPr>
              <a:t>SBAR handoff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090672" y="2176272"/>
            <a:ext cx="153619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60" dirty="0">
                <a:solidFill>
                  <a:srgbClr val="52616B"/>
                </a:solidFill>
              </a:rPr>
              <a:t>Nursing student reports to the medical student</a:t>
            </a:r>
            <a:endParaRPr lang="en-US" sz="860" dirty="0"/>
          </a:p>
        </p:txBody>
      </p:sp>
      <p:sp>
        <p:nvSpPr>
          <p:cNvPr id="16" name="Shape 14"/>
          <p:cNvSpPr/>
          <p:nvPr/>
        </p:nvSpPr>
        <p:spPr>
          <a:xfrm>
            <a:off x="4809744" y="1883664"/>
            <a:ext cx="338328" cy="237744"/>
          </a:xfrm>
          <a:prstGeom prst="rightArrow">
            <a:avLst/>
          </a:prstGeom>
          <a:solidFill>
            <a:srgbClr val="A8C6DD"/>
          </a:solidFill>
          <a:ln w="12700">
            <a:solidFill>
              <a:srgbClr val="A8C6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212080" y="1481328"/>
            <a:ext cx="1874520" cy="1325880"/>
          </a:xfrm>
          <a:prstGeom prst="roundRect">
            <a:avLst>
              <a:gd name="adj" fmla="val 9655"/>
            </a:avLst>
          </a:prstGeom>
          <a:solidFill>
            <a:srgbClr val="FFFFFF"/>
          </a:solidFill>
          <a:ln w="12700">
            <a:solidFill>
              <a:srgbClr val="C6DFF4"/>
            </a:solidFill>
            <a:prstDash val="solid"/>
          </a:ln>
          <a:effectLst>
            <a:outerShdw blurRad="12700" dist="381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870448" y="1124712"/>
            <a:ext cx="530352" cy="530352"/>
          </a:xfrm>
          <a:prstGeom prst="ellipse">
            <a:avLst/>
          </a:prstGeom>
          <a:solidFill>
            <a:srgbClr val="F2B54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025896" y="1271016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349240" y="1691640"/>
            <a:ext cx="1600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73B64"/>
                </a:solidFill>
              </a:rPr>
              <a:t>Team planning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376672" y="2176272"/>
            <a:ext cx="153619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60" dirty="0">
                <a:solidFill>
                  <a:srgbClr val="52616B"/>
                </a:solidFill>
              </a:rPr>
              <a:t>Pair briefly aligns on counseling approach</a:t>
            </a:r>
            <a:endParaRPr lang="en-US" sz="860" dirty="0"/>
          </a:p>
        </p:txBody>
      </p:sp>
      <p:sp>
        <p:nvSpPr>
          <p:cNvPr id="22" name="Shape 20"/>
          <p:cNvSpPr/>
          <p:nvPr/>
        </p:nvSpPr>
        <p:spPr>
          <a:xfrm>
            <a:off x="7095744" y="1883664"/>
            <a:ext cx="338328" cy="237744"/>
          </a:xfrm>
          <a:prstGeom prst="rightArrow">
            <a:avLst/>
          </a:prstGeom>
          <a:solidFill>
            <a:srgbClr val="A8C6DD"/>
          </a:solidFill>
          <a:ln w="12700">
            <a:solidFill>
              <a:srgbClr val="A8C6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7498080" y="1481328"/>
            <a:ext cx="1874520" cy="1325880"/>
          </a:xfrm>
          <a:prstGeom prst="roundRect">
            <a:avLst>
              <a:gd name="adj" fmla="val 9655"/>
            </a:avLst>
          </a:prstGeom>
          <a:solidFill>
            <a:srgbClr val="F1F8FE"/>
          </a:solidFill>
          <a:ln w="12700">
            <a:solidFill>
              <a:srgbClr val="C6DFF4"/>
            </a:solidFill>
            <a:prstDash val="solid"/>
          </a:ln>
          <a:effectLst>
            <a:outerShdw blurRad="12700" dist="381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8156448" y="1124712"/>
            <a:ext cx="530352" cy="530352"/>
          </a:xfrm>
          <a:prstGeom prst="ellipse">
            <a:avLst/>
          </a:prstGeom>
          <a:solidFill>
            <a:srgbClr val="4C9A2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311896" y="1271016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635240" y="1691640"/>
            <a:ext cx="1600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73B64"/>
                </a:solidFill>
              </a:rPr>
              <a:t>Joint counseling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662672" y="2176272"/>
            <a:ext cx="153619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60" dirty="0">
                <a:solidFill>
                  <a:srgbClr val="52616B"/>
                </a:solidFill>
              </a:rPr>
              <a:t>Both students counsel the patient on diet and health</a:t>
            </a:r>
            <a:endParaRPr lang="en-US" sz="860" dirty="0"/>
          </a:p>
        </p:txBody>
      </p:sp>
      <p:sp>
        <p:nvSpPr>
          <p:cNvPr id="28" name="Shape 26"/>
          <p:cNvSpPr/>
          <p:nvPr/>
        </p:nvSpPr>
        <p:spPr>
          <a:xfrm>
            <a:off x="9381744" y="1883664"/>
            <a:ext cx="338328" cy="237744"/>
          </a:xfrm>
          <a:prstGeom prst="rightArrow">
            <a:avLst/>
          </a:prstGeom>
          <a:solidFill>
            <a:srgbClr val="A8C6DD"/>
          </a:solidFill>
          <a:ln w="12700">
            <a:solidFill>
              <a:srgbClr val="A8C6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9784080" y="1481328"/>
            <a:ext cx="1874520" cy="1325880"/>
          </a:xfrm>
          <a:prstGeom prst="roundRect">
            <a:avLst>
              <a:gd name="adj" fmla="val 9655"/>
            </a:avLst>
          </a:prstGeom>
          <a:solidFill>
            <a:srgbClr val="FFFFFF"/>
          </a:solidFill>
          <a:ln w="12700">
            <a:solidFill>
              <a:srgbClr val="C6DFF4"/>
            </a:solidFill>
            <a:prstDash val="solid"/>
          </a:ln>
          <a:effectLst>
            <a:outerShdw blurRad="12700" dist="381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10442448" y="1124712"/>
            <a:ext cx="530352" cy="530352"/>
          </a:xfrm>
          <a:prstGeom prst="ellipse">
            <a:avLst/>
          </a:prstGeom>
          <a:solidFill>
            <a:srgbClr val="073B6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0597896" y="1271016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9921240" y="1691640"/>
            <a:ext cx="1600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73B64"/>
                </a:solidFill>
              </a:rPr>
              <a:t>Structured debrief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9948672" y="2176272"/>
            <a:ext cx="153619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60" dirty="0">
                <a:solidFill>
                  <a:srgbClr val="52616B"/>
                </a:solidFill>
              </a:rPr>
              <a:t>Reflection follows the encounter</a:t>
            </a:r>
            <a:endParaRPr lang="en-US" sz="860" dirty="0"/>
          </a:p>
        </p:txBody>
      </p:sp>
      <p:pic>
        <p:nvPicPr>
          <p:cNvPr id="34" name="Image 0" descr="/mnt/data/poster_work/unzipped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449" y="3529676"/>
            <a:ext cx="3464818" cy="19156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5" name="Image 1" descr="/mnt/data/poster_work/unzipped/ppt/media/image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827" y="3525104"/>
            <a:ext cx="1279457" cy="1920240"/>
          </a:xfrm>
          <a:prstGeom prst="rect">
            <a:avLst/>
          </a:prstGeom>
        </p:spPr>
      </p:pic>
      <p:pic>
        <p:nvPicPr>
          <p:cNvPr id="36" name="Image 2" descr="/mnt/data/poster_work/unzipped/ppt/media/image1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9663" y="4567428"/>
            <a:ext cx="2032882" cy="1746504"/>
          </a:xfrm>
          <a:prstGeom prst="rect">
            <a:avLst/>
          </a:prstGeom>
        </p:spPr>
      </p:pic>
      <p:pic>
        <p:nvPicPr>
          <p:cNvPr id="37" name="Image 3" descr="/mnt/data/poster_work/unzipped/ppt/media/image1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171" y="3163823"/>
            <a:ext cx="2809002" cy="31587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C9A7E211-9791-62F1-46B1-6BFB3AA3FD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25755" y="20843853"/>
            <a:ext cx="4868336" cy="319356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3AECBFB-BACC-BC1B-7992-6613CC79A7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9663" y="3067812"/>
            <a:ext cx="2021714" cy="13258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84048"/>
            <a:ext cx="91440" cy="502920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10896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Standardized Patient Cases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832104"/>
            <a:ext cx="10332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52616B"/>
                </a:solidFill>
              </a:rPr>
              <a:t>Two scenarios began in the precontemplation stage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5166360" cy="3611880"/>
          </a:xfrm>
          <a:prstGeom prst="roundRect">
            <a:avLst>
              <a:gd name="adj" fmla="val 3038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31520" y="1325880"/>
            <a:ext cx="109728" cy="361188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1490472"/>
            <a:ext cx="4782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73B64"/>
                </a:solidFill>
              </a:rPr>
              <a:t>Case A: Prediabetes Follow-Up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60120" y="1856232"/>
            <a:ext cx="4782312" cy="2953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Patient: Gregory/Georgia Jefferson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Age: 55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Chief complaint: three-month follow-up after prediabetes diagnosis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Counseling focus: realistic food swaps, readiness to change, and practical next steps.</a:t>
            </a:r>
            <a:endParaRPr lang="en-US" sz="1120" dirty="0"/>
          </a:p>
        </p:txBody>
      </p:sp>
      <p:sp>
        <p:nvSpPr>
          <p:cNvPr id="9" name="Shape 7"/>
          <p:cNvSpPr/>
          <p:nvPr/>
        </p:nvSpPr>
        <p:spPr>
          <a:xfrm>
            <a:off x="6263640" y="1325880"/>
            <a:ext cx="5166360" cy="3611880"/>
          </a:xfrm>
          <a:prstGeom prst="roundRect">
            <a:avLst>
              <a:gd name="adj" fmla="val 3038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263640" y="1325880"/>
            <a:ext cx="109728" cy="3611880"/>
          </a:xfrm>
          <a:prstGeom prst="rect">
            <a:avLst/>
          </a:prstGeom>
          <a:solidFill>
            <a:srgbClr val="1AA6B7"/>
          </a:solidFill>
          <a:ln w="12700">
            <a:solidFill>
              <a:srgbClr val="1AA6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92240" y="1490472"/>
            <a:ext cx="4782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73B64"/>
                </a:solidFill>
              </a:rPr>
              <a:t>Case B: Borderline Hypertension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92240" y="1856232"/>
            <a:ext cx="4782312" cy="2953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Patient: Deborah/Dale Pratt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Age: 51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Chief complaint: six-month follow-up after yearly health screening and history of slightly high blood pressure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Counseling focus: DASH/Mediterranean diet concepts, barriers, and achievable changes.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1234440" y="5102352"/>
            <a:ext cx="9784080" cy="521208"/>
          </a:xfrm>
          <a:prstGeom prst="roundRect">
            <a:avLst>
              <a:gd name="adj" fmla="val 21053"/>
            </a:avLst>
          </a:prstGeom>
          <a:solidFill>
            <a:srgbClr val="FFF7E5"/>
          </a:solidFill>
          <a:ln w="12700">
            <a:solidFill>
              <a:srgbClr val="F7D2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417320" y="5257800"/>
            <a:ext cx="9418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73B64"/>
                </a:solidFill>
              </a:rPr>
              <a:t>Built-in barriers included limited time, financial constraints, and caregiving duties.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84048"/>
            <a:ext cx="91440" cy="502920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10896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Counseling Framework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832104"/>
            <a:ext cx="10332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52616B"/>
                </a:solidFill>
              </a:rPr>
              <a:t>Students practiced behavior-change communication in a team setting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214616" y="1664208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Ask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223760" y="203911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FFFFFF"/>
                </a:solidFill>
              </a:rPr>
              <a:t>Open-ended questions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8953908" y="2580369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Listen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63052" y="2955273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FFFFFF"/>
                </a:solidFill>
              </a:rPr>
              <a:t>Reflective statements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8289558" y="4062747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Affirm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98702" y="4437651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FFFFFF"/>
                </a:solidFill>
              </a:rPr>
              <a:t>Strengths and values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139674" y="4062747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Elicit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148818" y="4437651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FFFFFF"/>
                </a:solidFill>
              </a:rPr>
              <a:t>Motivation and barriers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5475324" y="2580369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Plan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02403" y="1439343"/>
            <a:ext cx="4154810" cy="26974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5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Patients were scripted with limited readiness to modify diet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5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5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Students explored barriers and readiness for change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5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5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Counseling connected dietary recommendations to patient goals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50" dirty="0">
              <a:solidFill>
                <a:srgbClr val="101820"/>
              </a:solidFill>
              <a:latin typeface="Apto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50" dirty="0">
                <a:solidFill>
                  <a:srgbClr val="101820"/>
                </a:solidFill>
                <a:latin typeface="Aptos" pitchFamily="34" charset="0"/>
              </a:rPr>
              <a:t>Handouts and cheat-sheets provided to support students during the encounter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786452" y="5682996"/>
            <a:ext cx="3886200" cy="685800"/>
          </a:xfrm>
          <a:prstGeom prst="roundRect">
            <a:avLst>
              <a:gd name="adj" fmla="val 16000"/>
            </a:avLst>
          </a:prstGeom>
          <a:solidFill>
            <a:srgbClr val="EAF3FB"/>
          </a:solidFill>
          <a:ln w="12700">
            <a:solidFill>
              <a:srgbClr val="C9DF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946472" y="5948172"/>
            <a:ext cx="35204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73B64"/>
                </a:solidFill>
              </a:rPr>
              <a:t>Goal: support progression from precontemplation toward contemplation or preparation.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45D063F-BBD1-5744-32EE-C2A3CC70B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034" y="1664208"/>
            <a:ext cx="5640154" cy="384329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DEB7BA8-948A-6D9A-3149-AEE0AFDDB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754" y="4226502"/>
            <a:ext cx="867474" cy="128099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03EB3E-8FDB-F23E-3DC9-CD443C7472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7041" y="4226502"/>
            <a:ext cx="985534" cy="1272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84048"/>
            <a:ext cx="91440" cy="502920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10896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Student Voices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832104"/>
            <a:ext cx="10332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52616B"/>
                </a:solidFill>
              </a:rPr>
              <a:t>Reflection comments show perceived value of team-based counseling practice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731520" y="1298448"/>
            <a:ext cx="507492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3175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31520" y="1298448"/>
            <a:ext cx="109728" cy="1078992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51560" y="1490472"/>
            <a:ext cx="4526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73B64"/>
                </a:solidFill>
              </a:rPr>
              <a:t>“Interprofessional collaboration is essential for patient care.”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51560" y="2011680"/>
            <a:ext cx="45262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2616B"/>
                </a:solidFill>
              </a:rPr>
              <a:t>OMS 1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309360" y="1298448"/>
            <a:ext cx="507492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3175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309360" y="1298448"/>
            <a:ext cx="109728" cy="1078992"/>
          </a:xfrm>
          <a:prstGeom prst="rect">
            <a:avLst/>
          </a:prstGeom>
          <a:solidFill>
            <a:srgbClr val="1AA6B7"/>
          </a:solidFill>
          <a:ln w="12700">
            <a:solidFill>
              <a:srgbClr val="1AA6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629400" y="1490472"/>
            <a:ext cx="4526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73B64"/>
                </a:solidFill>
              </a:rPr>
              <a:t>“Different perspectives can lead to a well-rounded plan.”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629400" y="2011680"/>
            <a:ext cx="45262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2616B"/>
                </a:solidFill>
              </a:rPr>
              <a:t>OMS 1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04088" y="2724912"/>
            <a:ext cx="507492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3175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731520" y="2715768"/>
            <a:ext cx="109728" cy="1078992"/>
          </a:xfrm>
          <a:prstGeom prst="rect">
            <a:avLst/>
          </a:prstGeom>
          <a:solidFill>
            <a:srgbClr val="4C9A2A"/>
          </a:solidFill>
          <a:ln w="12700">
            <a:solidFill>
              <a:srgbClr val="4C9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05256" y="2963464"/>
            <a:ext cx="4526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51560" y="3429000"/>
            <a:ext cx="45262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2616B"/>
                </a:solidFill>
              </a:rPr>
              <a:t>Senior Nursing Student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309360" y="2715768"/>
            <a:ext cx="507492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3175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309360" y="2715768"/>
            <a:ext cx="109728" cy="1078992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629400" y="2907792"/>
            <a:ext cx="4526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73B64"/>
                </a:solidFill>
              </a:rPr>
              <a:t>“I learned the value of clear communication, shared decision-making, and understanding each team member’s role”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731520" y="4133088"/>
            <a:ext cx="1060704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3175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731520" y="4133088"/>
            <a:ext cx="109728" cy="1078992"/>
          </a:xfrm>
          <a:prstGeom prst="rect">
            <a:avLst/>
          </a:prstGeom>
          <a:solidFill>
            <a:srgbClr val="073B64"/>
          </a:solidFill>
          <a:ln w="12700">
            <a:solidFill>
              <a:srgbClr val="073B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051560" y="4325112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73B64"/>
                </a:solidFill>
              </a:rPr>
              <a:t>“Realistic food swaps help patients achieve goals while still enjoying meals they like.”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051560" y="4846320"/>
            <a:ext cx="10058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2616B"/>
                </a:solidFill>
              </a:rPr>
              <a:t>SD Saravia, OMS 1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7FE9C401-ECEF-34F1-80E9-B8A9DC114CF8}"/>
              </a:ext>
            </a:extLst>
          </p:cNvPr>
          <p:cNvSpPr/>
          <p:nvPr/>
        </p:nvSpPr>
        <p:spPr>
          <a:xfrm>
            <a:off x="1060704" y="2963787"/>
            <a:ext cx="4526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73B64"/>
                </a:solidFill>
              </a:rPr>
              <a:t>“Working with other healthcare disciplines showed me how powerful teamwork really is”</a:t>
            </a:r>
            <a:endParaRPr lang="en-US" sz="1500" dirty="0"/>
          </a:p>
        </p:txBody>
      </p:sp>
      <p:sp>
        <p:nvSpPr>
          <p:cNvPr id="35" name="Text 14">
            <a:extLst>
              <a:ext uri="{FF2B5EF4-FFF2-40B4-BE49-F238E27FC236}">
                <a16:creationId xmlns:a16="http://schemas.microsoft.com/office/drawing/2014/main" id="{2D44D34A-0539-63A9-6B25-737A0C783D98}"/>
              </a:ext>
            </a:extLst>
          </p:cNvPr>
          <p:cNvSpPr/>
          <p:nvPr/>
        </p:nvSpPr>
        <p:spPr>
          <a:xfrm>
            <a:off x="6583680" y="3429000"/>
            <a:ext cx="45262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2616B"/>
                </a:solidFill>
              </a:rPr>
              <a:t>Senior Nursing Student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84048"/>
            <a:ext cx="91440" cy="502920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10896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and Feedback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832104"/>
            <a:ext cx="10332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52616B"/>
                </a:solidFill>
              </a:rPr>
              <a:t>Students reported high satisfaction and increased confidence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731520" y="1280160"/>
            <a:ext cx="3429000" cy="429768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31520" y="1280160"/>
            <a:ext cx="109728" cy="429768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1444752"/>
            <a:ext cx="3044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73B64"/>
                </a:solidFill>
              </a:rPr>
              <a:t>High Satisfaction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60120" y="1810512"/>
            <a:ext cx="3044952" cy="3639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Students described the scenarios as realistic and meaningful for practice.</a:t>
            </a:r>
            <a:endParaRPr lang="en-US" sz="1120" dirty="0"/>
          </a:p>
        </p:txBody>
      </p:sp>
      <p:sp>
        <p:nvSpPr>
          <p:cNvPr id="9" name="Shape 7"/>
          <p:cNvSpPr/>
          <p:nvPr/>
        </p:nvSpPr>
        <p:spPr>
          <a:xfrm>
            <a:off x="4389120" y="1280160"/>
            <a:ext cx="3429000" cy="429768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89120" y="1280160"/>
            <a:ext cx="109728" cy="4297680"/>
          </a:xfrm>
          <a:prstGeom prst="rect">
            <a:avLst/>
          </a:prstGeom>
          <a:solidFill>
            <a:srgbClr val="1AA6B7"/>
          </a:solidFill>
          <a:ln w="12700">
            <a:solidFill>
              <a:srgbClr val="1AA6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17720" y="1444752"/>
            <a:ext cx="3044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73B64"/>
                </a:solidFill>
              </a:rPr>
              <a:t>Skill Practice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17720" y="1810512"/>
            <a:ext cx="3044952" cy="3639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Students valued applying motivational interviewing and nutrition counseling in a collaborative setting.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8046720" y="1280160"/>
            <a:ext cx="3429000" cy="429768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9E6F3"/>
            </a:solidFill>
            <a:prstDash val="solid"/>
          </a:ln>
          <a:effectLst>
            <a:outerShdw blurRad="1270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046720" y="1280160"/>
            <a:ext cx="109728" cy="4297680"/>
          </a:xfrm>
          <a:prstGeom prst="rect">
            <a:avLst/>
          </a:prstGeom>
          <a:solidFill>
            <a:srgbClr val="4C9A2A"/>
          </a:solidFill>
          <a:ln w="12700">
            <a:solidFill>
              <a:srgbClr val="4C9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275320" y="1444752"/>
            <a:ext cx="3044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73B64"/>
                </a:solidFill>
              </a:rPr>
              <a:t>Confidence Building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275320" y="1810512"/>
            <a:ext cx="3044952" cy="3639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01820"/>
                </a:solidFill>
              </a:rPr>
              <a:t>Students noted increased confidence in team communication and collaborative patient care.</a:t>
            </a:r>
            <a:endParaRPr lang="en-US" sz="1120" dirty="0"/>
          </a:p>
        </p:txBody>
      </p:sp>
      <p:pic>
        <p:nvPicPr>
          <p:cNvPr id="18" name="Image 1" descr="/mnt/data/poster_work/unzipped/ppt/media/image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740" y="3554848"/>
            <a:ext cx="1889760" cy="1234440"/>
          </a:xfrm>
          <a:prstGeom prst="rect">
            <a:avLst/>
          </a:prstGeom>
        </p:spPr>
      </p:pic>
      <p:pic>
        <p:nvPicPr>
          <p:cNvPr id="19" name="Image 2" descr="/mnt/data/poster_work/unzipped/ppt/media/image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073" y="3289391"/>
            <a:ext cx="1502293" cy="1936415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  <p:pic>
        <p:nvPicPr>
          <p:cNvPr id="21" name="Image 0" descr="/mnt/data/poster_work/unzipped/ppt/media/image5.png">
            <a:extLst>
              <a:ext uri="{FF2B5EF4-FFF2-40B4-BE49-F238E27FC236}">
                <a16:creationId xmlns:a16="http://schemas.microsoft.com/office/drawing/2014/main" id="{AB552C43-64B0-26A9-257C-C8B9617333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044" y="3501186"/>
            <a:ext cx="2011680" cy="13417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84048"/>
            <a:ext cx="91440" cy="502920"/>
          </a:xfrm>
          <a:prstGeom prst="rect">
            <a:avLst/>
          </a:prstGeom>
          <a:solidFill>
            <a:srgbClr val="F2B544"/>
          </a:solidFill>
          <a:ln w="12700">
            <a:solidFill>
              <a:srgbClr val="F2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10896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and Next Steps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832104"/>
            <a:ext cx="10332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52616B"/>
                </a:solidFill>
              </a:rPr>
              <a:t>The event strengthened interprofessional teamwork and practical patient counseling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822960" y="1325880"/>
            <a:ext cx="5715000" cy="39776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Strengthened interprofessional teamwork through paired medical and nursing student encounters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Provided meaningful practice in motivational interviewing and nutrition counseling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Helped students recognize the role of diet in managing early-stage chronic disease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1018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Future plans include adding 40 medical students and extending the debriefing period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086600" y="1325880"/>
            <a:ext cx="4297680" cy="3977640"/>
          </a:xfrm>
          <a:prstGeom prst="roundRect">
            <a:avLst>
              <a:gd name="adj" fmla="val 3448"/>
            </a:avLst>
          </a:prstGeom>
          <a:solidFill>
            <a:srgbClr val="073B64"/>
          </a:solidFill>
          <a:ln w="12700">
            <a:solidFill>
              <a:srgbClr val="073B64"/>
            </a:solidFill>
            <a:prstDash val="solid"/>
          </a:ln>
          <a:effectLst>
            <a:outerShdw blurRad="12700" dist="762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06640" y="17922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2B544"/>
                </a:solidFill>
              </a:rPr>
              <a:t>Takeaway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452360" y="2395728"/>
            <a:ext cx="356616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Simulation can make “food as medicine” more actionable when students practice behavior-change counseling as an interprofessional team.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562088" y="4279392"/>
            <a:ext cx="333756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DDEEFF"/>
                </a:solidFill>
              </a:rPr>
              <a:t>Use the debrief to deepen reflection, compare team roles, and connect counseling choices to patient readiness.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63397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1252</Words>
  <Application>Microsoft Office PowerPoint</Application>
  <PresentationFormat>Widescreen</PresentationFormat>
  <Paragraphs>141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Health Sciences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Food as Medicine Actionable Through Motivational Interviewing</dc:title>
  <dc:subject>Poster presentation converted to PowerPoint</dc:subject>
  <dc:creator>Angel Boling (BHSU Employee)</dc:creator>
  <cp:lastModifiedBy>Angel Boling (BHSU Employee)</cp:lastModifiedBy>
  <cp:revision>4</cp:revision>
  <dcterms:created xsi:type="dcterms:W3CDTF">2026-07-19T14:36:07Z</dcterms:created>
  <dcterms:modified xsi:type="dcterms:W3CDTF">2026-07-23T19:26:43Z</dcterms:modified>
</cp:coreProperties>
</file>